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7" r:id="rId4"/>
    <p:sldId id="263" r:id="rId5"/>
    <p:sldId id="260" r:id="rId6"/>
    <p:sldId id="273" r:id="rId7"/>
    <p:sldId id="266" r:id="rId8"/>
    <p:sldId id="259" r:id="rId9"/>
    <p:sldId id="265" r:id="rId10"/>
    <p:sldId id="258" r:id="rId11"/>
    <p:sldId id="270" r:id="rId12"/>
    <p:sldId id="271" r:id="rId13"/>
    <p:sldId id="274" r:id="rId14"/>
    <p:sldId id="268" r:id="rId15"/>
    <p:sldId id="269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rigonowaki\AppData\Local\Microsoft\Windows\INetCache\Content.Outlook\C456W3KQ\Concluintes%20-%202007-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FE-49A2-A699-BA9DC61C7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C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Planilha1!$A$1:$A$11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Planilha1!$B$1:$B$11</c:f>
              <c:numCache>
                <c:formatCode>#,##0</c:formatCode>
                <c:ptCount val="11"/>
                <c:pt idx="0">
                  <c:v>786611</c:v>
                </c:pt>
                <c:pt idx="1">
                  <c:v>870386</c:v>
                </c:pt>
                <c:pt idx="2">
                  <c:v>959197</c:v>
                </c:pt>
                <c:pt idx="3">
                  <c:v>973839</c:v>
                </c:pt>
                <c:pt idx="4">
                  <c:v>1016713</c:v>
                </c:pt>
                <c:pt idx="5">
                  <c:v>1050413</c:v>
                </c:pt>
                <c:pt idx="6">
                  <c:v>991010</c:v>
                </c:pt>
                <c:pt idx="7">
                  <c:v>1027092</c:v>
                </c:pt>
                <c:pt idx="8">
                  <c:v>1150067</c:v>
                </c:pt>
                <c:pt idx="9">
                  <c:v>1169449</c:v>
                </c:pt>
                <c:pt idx="10">
                  <c:v>1199769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FE-49A2-A699-BA9DC61C7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6837600"/>
        <c:axId val="1576841344"/>
      </c:barChart>
      <c:catAx>
        <c:axId val="157683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pt-BR"/>
          </a:p>
        </c:txPr>
        <c:crossAx val="1576841344"/>
        <c:crosses val="autoZero"/>
        <c:auto val="1"/>
        <c:lblAlgn val="ctr"/>
        <c:lblOffset val="100"/>
        <c:noMultiLvlLbl val="0"/>
      </c:catAx>
      <c:valAx>
        <c:axId val="157684134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FC00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pt-BR"/>
          </a:p>
        </c:txPr>
        <c:crossAx val="157683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 Black" panose="020B0A040201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31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560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89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75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12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7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20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36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60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56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88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12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659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66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7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54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77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54D99F-DACD-474B-BB97-3B8D1DD7ACA4}" type="datetimeFigureOut">
              <a:rPr lang="pt-BR" smtClean="0"/>
              <a:t>05/09/2019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C3C11FE-941E-4A14-A620-4F2A654B50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288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taidealves@mec.gov.b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1848" y="0"/>
            <a:ext cx="11172497" cy="1776248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II Encontro Nacional de Dirigentes de Graduação, Pós-Graduação, Pesquisa e Extensão das IES Particulares</a:t>
            </a:r>
            <a:endParaRPr lang="pt-B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97572" y="2782231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pt-BR" sz="4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Os desafios da Educação Superior no Brasil</a:t>
            </a:r>
            <a:endParaRPr lang="pt-BR" sz="4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61847" y="4792980"/>
            <a:ext cx="11172497" cy="177624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05/09/2019</a:t>
            </a:r>
            <a:endParaRPr lang="pt-B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984" y="-105103"/>
            <a:ext cx="8534400" cy="1507067"/>
          </a:xfrm>
        </p:spPr>
        <p:txBody>
          <a:bodyPr/>
          <a:lstStyle/>
          <a:p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FORMAÇÃO DE PROFESSORES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282263" y="1853909"/>
            <a:ext cx="9774620" cy="48531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Censo 2017 </a:t>
            </a:r>
          </a:p>
          <a:p>
            <a:pPr marL="0" indent="0" algn="ctr">
              <a:buNone/>
            </a:pPr>
            <a:endParaRPr lang="pt-BR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2"/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2.192.224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docentes </a:t>
            </a:r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na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Educação </a:t>
            </a:r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Básica, 349.776 docentes na Educação Superior. </a:t>
            </a:r>
          </a:p>
          <a:p>
            <a:pPr lvl="2"/>
            <a:endParaRPr lang="pt-BR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2"/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2.192.224 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docentes da Educação </a:t>
            </a:r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Básica,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1.909.462 </a:t>
            </a:r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zona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urbana </a:t>
            </a:r>
            <a:endParaRPr lang="pt-BR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lvl="2"/>
            <a:r>
              <a:rPr lang="pt-BR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345.604 </a:t>
            </a:r>
            <a:r>
              <a:rPr lang="pt-BR" sz="2800" dirty="0">
                <a:solidFill>
                  <a:srgbClr val="FFFF00"/>
                </a:solidFill>
                <a:latin typeface="Arial Black" panose="020B0A04020102020204" pitchFamily="34" charset="0"/>
              </a:rPr>
              <a:t>na zona rural. </a:t>
            </a:r>
          </a:p>
          <a:p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22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865" y="7937"/>
            <a:ext cx="6119338" cy="4589504"/>
          </a:xfrm>
          <a:prstGeom prst="rect">
            <a:avLst/>
          </a:prstGeom>
        </p:spPr>
      </p:pic>
      <p:sp>
        <p:nvSpPr>
          <p:cNvPr id="3" name="AutoShape 2" descr="Resultado de imagem para sala de aula futu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sala de aula futu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 descr="Resultado de imagem para sala de aula futu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31" y="2599772"/>
            <a:ext cx="3939969" cy="221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sala de aula fut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" y="1108349"/>
            <a:ext cx="5793353" cy="4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sala de aula futu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28" y="4337999"/>
            <a:ext cx="378121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sala de aula futu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85" y="3857297"/>
            <a:ext cx="4594378" cy="300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0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75" y="160337"/>
            <a:ext cx="8410181" cy="3313101"/>
          </a:xfrm>
          <a:prstGeom prst="rect">
            <a:avLst/>
          </a:prstGeom>
        </p:spPr>
      </p:pic>
      <p:sp>
        <p:nvSpPr>
          <p:cNvPr id="3" name="AutoShape 2" descr="Resultado de imagem para sala de aula futu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sala de aula futur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07975" y="4923842"/>
            <a:ext cx="8534400" cy="1507067"/>
          </a:xfrm>
        </p:spPr>
        <p:txBody>
          <a:bodyPr/>
          <a:lstStyle/>
          <a:p>
            <a:r>
              <a:rPr lang="pt-BR" dirty="0" smtClean="0"/>
              <a:t>EAD</a:t>
            </a:r>
            <a:endParaRPr lang="pt-BR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871443"/>
              </p:ext>
            </p:extLst>
          </p:nvPr>
        </p:nvGraphicFramePr>
        <p:xfrm>
          <a:off x="5470339" y="4051352"/>
          <a:ext cx="6190833" cy="174498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3513716">
                  <a:extLst>
                    <a:ext uri="{9D8B030D-6E8A-4147-A177-3AD203B41FA5}">
                      <a16:colId xmlns:a16="http://schemas.microsoft.com/office/drawing/2014/main" val="2594641785"/>
                    </a:ext>
                  </a:extLst>
                </a:gridCol>
                <a:gridCol w="2677117">
                  <a:extLst>
                    <a:ext uri="{9D8B030D-6E8A-4147-A177-3AD203B41FA5}">
                      <a16:colId xmlns:a16="http://schemas.microsoft.com/office/drawing/2014/main" val="4157619366"/>
                    </a:ext>
                  </a:extLst>
                </a:gridCol>
              </a:tblGrid>
              <a:tr h="336032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Modalidade 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Total 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6057333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Presencial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4.664.664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593430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EaD</a:t>
                      </a:r>
                      <a:endParaRPr lang="pt-BR" sz="2800" b="0" i="0" u="none" strike="noStrike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1.591.413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515720"/>
                  </a:ext>
                </a:extLst>
              </a:tr>
              <a:tr h="336032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6.256.077</a:t>
                      </a:r>
                      <a:endParaRPr lang="pt-BR" sz="2800" b="0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6110905"/>
                  </a:ext>
                </a:extLst>
              </a:tr>
            </a:tbl>
          </a:graphicData>
        </a:graphic>
      </p:graphicFrame>
      <p:cxnSp>
        <p:nvCxnSpPr>
          <p:cNvPr id="15" name="Conector reto 14"/>
          <p:cNvCxnSpPr/>
          <p:nvPr/>
        </p:nvCxnSpPr>
        <p:spPr>
          <a:xfrm>
            <a:off x="5412237" y="5796332"/>
            <a:ext cx="62489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5389367" y="4454127"/>
            <a:ext cx="62489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389367" y="5318223"/>
            <a:ext cx="62489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5389367" y="4022079"/>
            <a:ext cx="62489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0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69" y="472677"/>
            <a:ext cx="11025516" cy="59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9936" y="136049"/>
            <a:ext cx="8534400" cy="1507067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CENÁRIOS ORIENTATIVOS</a:t>
            </a:r>
            <a:endParaRPr lang="pt-BR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8805" y="2136228"/>
            <a:ext cx="8534400" cy="3615267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Pesquisa</a:t>
            </a:r>
          </a:p>
          <a:p>
            <a:pPr algn="ctr"/>
            <a:endParaRPr lang="pt-BR" sz="44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E</a:t>
            </a:r>
            <a:r>
              <a:rPr lang="pt-BR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conomia</a:t>
            </a:r>
            <a:endParaRPr lang="pt-BR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MUITO OBRIGADO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Ataide  Alves</a:t>
            </a:r>
          </a:p>
          <a:p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  <a:hlinkClick r:id="rId2"/>
              </a:rPr>
              <a:t>ataidealves@mec.gov.br</a:t>
            </a:r>
            <a:endParaRPr lang="pt-BR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pt-BR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Tel</a:t>
            </a:r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2022-9500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61847" y="4792980"/>
            <a:ext cx="11172497" cy="177624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05/09/2019</a:t>
            </a:r>
            <a:endParaRPr lang="pt-BR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64" y="357352"/>
            <a:ext cx="10527401" cy="63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34" y="1"/>
            <a:ext cx="9452914" cy="92491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CONCLUINTES – EDUCAÇÃO SUPERIOR</a:t>
            </a:r>
            <a:endParaRPr lang="pt-BR" b="1" dirty="0">
              <a:solidFill>
                <a:srgbClr val="FFFF00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271075"/>
              </p:ext>
            </p:extLst>
          </p:nvPr>
        </p:nvGraphicFramePr>
        <p:xfrm>
          <a:off x="137160" y="809297"/>
          <a:ext cx="11590020" cy="481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6674069" y="6033517"/>
            <a:ext cx="5286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MATRÍCULAS 1º ANO = 5.978.272</a:t>
            </a:r>
            <a:endParaRPr lang="pt-BR" b="1" dirty="0">
              <a:solidFill>
                <a:srgbClr val="FFFF00"/>
              </a:solidFill>
            </a:endParaRPr>
          </a:p>
          <a:p>
            <a:pPr algn="ctr"/>
            <a:r>
              <a:rPr lang="pt-BR" b="1" dirty="0" smtClean="0">
                <a:solidFill>
                  <a:srgbClr val="FFFF00"/>
                </a:solidFill>
              </a:rPr>
              <a:t>2001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51436" y="6062998"/>
            <a:ext cx="144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- 3.978.503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0749" y="356766"/>
            <a:ext cx="10614409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BRASIL e OCDE </a:t>
            </a:r>
            <a:r>
              <a:rPr lang="pt-BR" b="1" dirty="0">
                <a:solidFill>
                  <a:srgbClr val="FFFF00"/>
                </a:solidFill>
              </a:rPr>
              <a:t/>
            </a:r>
            <a:br>
              <a:rPr lang="pt-BR" b="1" dirty="0">
                <a:solidFill>
                  <a:srgbClr val="FFFF00"/>
                </a:solidFill>
              </a:rPr>
            </a:br>
            <a:r>
              <a:rPr lang="pt-BR" b="1" dirty="0" smtClean="0">
                <a:solidFill>
                  <a:srgbClr val="FFFF00"/>
                </a:solidFill>
              </a:rPr>
              <a:t>população </a:t>
            </a:r>
            <a:r>
              <a:rPr lang="pt-BR" b="1" dirty="0">
                <a:solidFill>
                  <a:srgbClr val="FFFF00"/>
                </a:solidFill>
              </a:rPr>
              <a:t>com Educação Superior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76984" y="2146738"/>
            <a:ext cx="7788165" cy="3615267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85" y="1345324"/>
            <a:ext cx="8701324" cy="48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4929" y="0"/>
            <a:ext cx="8534400" cy="1507067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FUTURO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50" y="1507067"/>
            <a:ext cx="5961831" cy="45288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04" y="1507067"/>
            <a:ext cx="5634125" cy="45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27" y="115614"/>
            <a:ext cx="11436151" cy="66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4972" y="5212545"/>
            <a:ext cx="8534400" cy="1507067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VAGAS OCIOSAS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663" y="685799"/>
            <a:ext cx="9531847" cy="45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515" y="409903"/>
            <a:ext cx="8534400" cy="1208690"/>
          </a:xfrm>
        </p:spPr>
        <p:txBody>
          <a:bodyPr/>
          <a:lstStyle/>
          <a:p>
            <a:pPr algn="r"/>
            <a:r>
              <a:rPr lang="pt-BR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TRANSFORMAÇÃO MUNDIAL</a:t>
            </a:r>
            <a:endParaRPr lang="pt-BR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4723" y="2441027"/>
            <a:ext cx="8534400" cy="3615267"/>
          </a:xfrm>
        </p:spPr>
        <p:txBody>
          <a:bodyPr>
            <a:norm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NATIVOS DIGITAIS</a:t>
            </a:r>
          </a:p>
          <a:p>
            <a:r>
              <a:rPr lang="pt-BR" sz="4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MIGRANTES DIGITAIS</a:t>
            </a:r>
            <a:endParaRPr lang="pt-BR" sz="4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ensino a distÃ£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59" y="371344"/>
            <a:ext cx="6201033" cy="41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86" y="4363772"/>
            <a:ext cx="3837589" cy="1942147"/>
          </a:xfrm>
          <a:prstGeom prst="rect">
            <a:avLst/>
          </a:prstGeom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" y="1899429"/>
            <a:ext cx="3734116" cy="37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ensino a distÃ£n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5" y="-23709"/>
            <a:ext cx="4615530" cy="19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Resultado de imagem para brasil extensÃ£o territor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2" descr="Resultado de imagem para brasil extensÃ£o territori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2" name="Picture 14" descr="Resultado de imagem para brasil extensÃ£o territo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06" y="3687418"/>
            <a:ext cx="4233377" cy="279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648</TotalTime>
  <Words>100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 Black</vt:lpstr>
      <vt:lpstr>Century Gothic</vt:lpstr>
      <vt:lpstr>Wingdings</vt:lpstr>
      <vt:lpstr>Wingdings 3</vt:lpstr>
      <vt:lpstr>Fatia</vt:lpstr>
      <vt:lpstr>II Encontro Nacional de Dirigentes de Graduação, Pós-Graduação, Pesquisa e Extensão das IES Particulares</vt:lpstr>
      <vt:lpstr>Apresentação do PowerPoint</vt:lpstr>
      <vt:lpstr>CONCLUINTES – EDUCAÇÃO SUPERIOR</vt:lpstr>
      <vt:lpstr>BRASIL e OCDE  população com Educação Superior </vt:lpstr>
      <vt:lpstr>FUTURO</vt:lpstr>
      <vt:lpstr>Apresentação do PowerPoint</vt:lpstr>
      <vt:lpstr>VAGAS OCIOSAS</vt:lpstr>
      <vt:lpstr>TRANSFORMAÇÃO MUNDIAL</vt:lpstr>
      <vt:lpstr>Apresentação do PowerPoint</vt:lpstr>
      <vt:lpstr>FORMAÇÃO DE PROFESSORES</vt:lpstr>
      <vt:lpstr>Apresentação do PowerPoint</vt:lpstr>
      <vt:lpstr>EAD</vt:lpstr>
      <vt:lpstr>Apresentação do PowerPoint</vt:lpstr>
      <vt:lpstr>CENÁRIOS ORIENTATIVOS</vt:lpstr>
      <vt:lpstr>MUITO OBRIGADO</vt:lpstr>
    </vt:vector>
  </TitlesOfParts>
  <Company>Mec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Encontro Nacional de Dirigentes de Graduação, Pós-Graduação, Pesquisa e Extensão das IES Particulares</dc:title>
  <dc:creator>Ataide Alves</dc:creator>
  <cp:lastModifiedBy>Usuário do Windows</cp:lastModifiedBy>
  <cp:revision>30</cp:revision>
  <dcterms:created xsi:type="dcterms:W3CDTF">2019-09-04T10:42:12Z</dcterms:created>
  <dcterms:modified xsi:type="dcterms:W3CDTF">2019-09-05T11:45:26Z</dcterms:modified>
</cp:coreProperties>
</file>